
<file path=[Content_Types].xml><?xml version="1.0" encoding="utf-8"?>
<Types xmlns="http://schemas.openxmlformats.org/package/2006/content-types">
  <Default Extension="bin" ContentType="application/vnd.openxmlformats-officedocument.presentationml.printerSettings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2.xml" ContentType="application/vnd.openxmlformats-officedocument.theme+xml"/>
  <Default Extension="wmf" ContentType="image/x-wmf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Layouts/slideLayout8.xml" ContentType="application/vnd.openxmlformats-officedocument.presentationml.slideLayout+xml"/>
  <Override PartName="/ppt/presProps.xml" ContentType="application/vnd.openxmlformats-officedocument.presentationml.presProps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10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Default Extension="png" ContentType="image/pn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61" d="100"/>
          <a:sy n="61" d="100"/>
        </p:scale>
        <p:origin x="-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0D8D7-17B5-E144-96DA-D0BC40236971}" type="datetimeFigureOut">
              <a:rPr lang="en-US" smtClean="0"/>
              <a:pPr/>
              <a:t>6/11/09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33AAF-7D14-8540-B31B-EF4C06AF0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D53ED8-DDAC-E34A-A52D-4B71679F003F}" type="slidenum">
              <a:rPr lang="de-DE"/>
              <a:pPr/>
              <a:t>4</a:t>
            </a:fld>
            <a:endParaRPr lang="de-DE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415E-CF48-7543-ABD8-F0DD1059A3A3}" type="datetimeFigureOut">
              <a:rPr lang="en-US" smtClean="0"/>
              <a:pPr/>
              <a:t>6/11/09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4419B-634F-B448-9F25-2252D99B2C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415E-CF48-7543-ABD8-F0DD1059A3A3}" type="datetimeFigureOut">
              <a:rPr lang="en-US" smtClean="0"/>
              <a:pPr/>
              <a:t>6/11/09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4419B-634F-B448-9F25-2252D99B2C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415E-CF48-7543-ABD8-F0DD1059A3A3}" type="datetimeFigureOut">
              <a:rPr lang="en-US" smtClean="0"/>
              <a:pPr/>
              <a:t>6/11/09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4419B-634F-B448-9F25-2252D99B2C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40767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6300" y="2743200"/>
            <a:ext cx="40767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415E-CF48-7543-ABD8-F0DD1059A3A3}" type="datetimeFigureOut">
              <a:rPr lang="en-US" smtClean="0"/>
              <a:pPr/>
              <a:t>6/11/09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4419B-634F-B448-9F25-2252D99B2C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415E-CF48-7543-ABD8-F0DD1059A3A3}" type="datetimeFigureOut">
              <a:rPr lang="en-US" smtClean="0"/>
              <a:pPr/>
              <a:t>6/11/09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4419B-634F-B448-9F25-2252D99B2C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415E-CF48-7543-ABD8-F0DD1059A3A3}" type="datetimeFigureOut">
              <a:rPr lang="en-US" smtClean="0"/>
              <a:pPr/>
              <a:t>6/11/09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4419B-634F-B448-9F25-2252D99B2C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415E-CF48-7543-ABD8-F0DD1059A3A3}" type="datetimeFigureOut">
              <a:rPr lang="en-US" smtClean="0"/>
              <a:pPr/>
              <a:t>6/11/09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4419B-634F-B448-9F25-2252D99B2C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415E-CF48-7543-ABD8-F0DD1059A3A3}" type="datetimeFigureOut">
              <a:rPr lang="en-US" smtClean="0"/>
              <a:pPr/>
              <a:t>6/11/09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4419B-634F-B448-9F25-2252D99B2C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415E-CF48-7543-ABD8-F0DD1059A3A3}" type="datetimeFigureOut">
              <a:rPr lang="en-US" smtClean="0"/>
              <a:pPr/>
              <a:t>6/11/09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4419B-634F-B448-9F25-2252D99B2C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415E-CF48-7543-ABD8-F0DD1059A3A3}" type="datetimeFigureOut">
              <a:rPr lang="en-US" smtClean="0"/>
              <a:pPr/>
              <a:t>6/11/09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4419B-634F-B448-9F25-2252D99B2C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415E-CF48-7543-ABD8-F0DD1059A3A3}" type="datetimeFigureOut">
              <a:rPr lang="en-US" smtClean="0"/>
              <a:pPr/>
              <a:t>6/11/09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4419B-634F-B448-9F25-2252D99B2C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9415E-CF48-7543-ABD8-F0DD1059A3A3}" type="datetimeFigureOut">
              <a:rPr lang="en-US" smtClean="0"/>
              <a:pPr/>
              <a:t>6/11/09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4419B-634F-B448-9F25-2252D99B2C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wmf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67000"/>
            <a:ext cx="9144000" cy="1470025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Balanced Assessment: Setting and Reaching Goals in South Asian Languages</a:t>
            </a:r>
            <a:br>
              <a:rPr lang="en-US" sz="5400" dirty="0" smtClean="0">
                <a:solidFill>
                  <a:schemeClr val="tx1"/>
                </a:solidFill>
              </a:rPr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DAY 2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icture 5.png"/>
          <p:cNvPicPr>
            <a:picLocks noGrp="1" noChangeAspect="1"/>
          </p:cNvPicPr>
          <p:nvPr>
            <p:ph idx="1"/>
          </p:nvPr>
        </p:nvPicPr>
        <p:blipFill>
          <a:blip r:embed="rId2"/>
          <a:srcRect l="-75592" r="-75592"/>
          <a:stretch>
            <a:fillRect/>
          </a:stretch>
        </p:blipFill>
        <p:spPr>
          <a:xfrm>
            <a:off x="-2362200" y="0"/>
            <a:ext cx="8991600" cy="4087895"/>
          </a:xfrm>
        </p:spPr>
      </p:pic>
      <p:pic>
        <p:nvPicPr>
          <p:cNvPr id="5" name="Picture 4" descr="Picture 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914900"/>
            <a:ext cx="4038600" cy="1943100"/>
          </a:xfrm>
          <a:prstGeom prst="rect">
            <a:avLst/>
          </a:prstGeom>
        </p:spPr>
      </p:pic>
      <p:pic>
        <p:nvPicPr>
          <p:cNvPr id="6" name="Picture 5" descr="Picture 7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6364" y="1417638"/>
            <a:ext cx="4759036" cy="1143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56364" y="4272677"/>
            <a:ext cx="4987636" cy="25853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ORAL PROFICIENCY INTERVIEW</a:t>
            </a:r>
            <a:endParaRPr lang="en-US" sz="5400" dirty="0"/>
          </a:p>
        </p:txBody>
      </p:sp>
      <p:sp>
        <p:nvSpPr>
          <p:cNvPr id="8" name="Down Arrow 7"/>
          <p:cNvSpPr/>
          <p:nvPr/>
        </p:nvSpPr>
        <p:spPr>
          <a:xfrm>
            <a:off x="1447800" y="4272677"/>
            <a:ext cx="1219200" cy="64222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019800" y="3200400"/>
            <a:ext cx="1219200" cy="64222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932" y="528087"/>
            <a:ext cx="3004067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CEFR SCALES</a:t>
            </a:r>
            <a:endParaRPr lang="en-US" dirty="0"/>
          </a:p>
        </p:txBody>
      </p:sp>
      <p:pic>
        <p:nvPicPr>
          <p:cNvPr id="4" name="Content Placeholder 3" descr="Picture 4.png"/>
          <p:cNvPicPr>
            <a:picLocks noGrp="1" noChangeAspect="1"/>
          </p:cNvPicPr>
          <p:nvPr>
            <p:ph idx="1"/>
          </p:nvPr>
        </p:nvPicPr>
        <p:blipFill>
          <a:blip r:embed="rId2"/>
          <a:srcRect t="-6464" b="-6464"/>
          <a:stretch>
            <a:fillRect/>
          </a:stretch>
        </p:blipFill>
        <p:spPr>
          <a:xfrm>
            <a:off x="0" y="3733800"/>
            <a:ext cx="6096000" cy="3352565"/>
          </a:xfrm>
        </p:spPr>
      </p:pic>
      <p:pic>
        <p:nvPicPr>
          <p:cNvPr id="5" name="Picture 4" descr="Picture 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8087"/>
            <a:ext cx="6139933" cy="32057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08962" cy="1106488"/>
          </a:xfrm>
          <a:noFill/>
        </p:spPr>
        <p:txBody>
          <a:bodyPr anchor="t"/>
          <a:lstStyle/>
          <a:p>
            <a:pPr>
              <a:lnSpc>
                <a:spcPts val="4800"/>
              </a:lnSpc>
            </a:pPr>
            <a:r>
              <a:rPr lang="de-CH" sz="4400" b="1">
                <a:latin typeface="VAGRounded BT" pitchFamily="34" charset="0"/>
              </a:rPr>
              <a:t>ACTFL &amp; CEFR</a:t>
            </a:r>
            <a:endParaRPr lang="de-CH" sz="4400">
              <a:latin typeface="VAGRounded BT" pitchFamily="34" charset="0"/>
            </a:endParaRPr>
          </a:p>
        </p:txBody>
      </p:sp>
      <p:pic>
        <p:nvPicPr>
          <p:cNvPr id="75780" name="Picture 4" descr="ic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5900"/>
            <a:ext cx="361950" cy="727075"/>
          </a:xfrm>
          <a:prstGeom prst="rect">
            <a:avLst/>
          </a:prstGeom>
          <a:noFill/>
        </p:spPr>
      </p:pic>
      <p:pic>
        <p:nvPicPr>
          <p:cNvPr id="75781" name="Picture 5" descr="halbelini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94263" y="215900"/>
            <a:ext cx="4051300" cy="933450"/>
          </a:xfrm>
          <a:prstGeom prst="rect">
            <a:avLst/>
          </a:prstGeom>
          <a:noFill/>
        </p:spPr>
      </p:pic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1331913" y="1700213"/>
            <a:ext cx="561657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spcAft>
                <a:spcPts val="600"/>
              </a:spcAft>
            </a:pPr>
            <a:r>
              <a:rPr lang="en-GB" sz="2800">
                <a:solidFill>
                  <a:srgbClr val="FF0000"/>
                </a:solidFill>
                <a:latin typeface="VAGRounded BT" pitchFamily="34" charset="0"/>
              </a:rPr>
              <a:t>Sensible Hypothesis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en-GB" sz="2800" b="1">
              <a:solidFill>
                <a:srgbClr val="FF0000"/>
              </a:solidFill>
              <a:latin typeface="VAGRounded BT" pitchFamily="34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r>
              <a:rPr lang="en-GB" sz="2800">
                <a:latin typeface="VAGRounded BT" pitchFamily="34" charset="0"/>
              </a:rPr>
              <a:t>C2   Distinguished</a:t>
            </a:r>
          </a:p>
          <a:p>
            <a:pPr marL="342900" indent="-342900" eaLnBrk="1" hangingPunct="1">
              <a:spcBef>
                <a:spcPct val="40000"/>
              </a:spcBef>
            </a:pPr>
            <a:r>
              <a:rPr lang="en-GB" sz="2800">
                <a:latin typeface="VAGRounded BT" pitchFamily="34" charset="0"/>
              </a:rPr>
              <a:t>C1    Superior</a:t>
            </a:r>
          </a:p>
          <a:p>
            <a:pPr marL="342900" indent="-342900" eaLnBrk="1" hangingPunct="1">
              <a:spcBef>
                <a:spcPct val="40000"/>
              </a:spcBef>
            </a:pPr>
            <a:r>
              <a:rPr lang="en-GB" sz="2800">
                <a:latin typeface="VAGRounded BT" pitchFamily="34" charset="0"/>
              </a:rPr>
              <a:t>B2   Advanced Mid</a:t>
            </a:r>
          </a:p>
          <a:p>
            <a:pPr marL="342900" indent="-342900" eaLnBrk="1" hangingPunct="1">
              <a:spcBef>
                <a:spcPct val="40000"/>
              </a:spcBef>
            </a:pPr>
            <a:r>
              <a:rPr lang="en-GB" sz="2800">
                <a:latin typeface="VAGRounded BT" pitchFamily="34" charset="0"/>
              </a:rPr>
              <a:t>B1    Intermediate High</a:t>
            </a:r>
          </a:p>
          <a:p>
            <a:pPr marL="342900" indent="-342900" eaLnBrk="1" hangingPunct="1">
              <a:spcBef>
                <a:spcPct val="40000"/>
              </a:spcBef>
            </a:pPr>
            <a:r>
              <a:rPr lang="en-GB" sz="2800">
                <a:latin typeface="VAGRounded BT" pitchFamily="34" charset="0"/>
              </a:rPr>
              <a:t>A2    Intermediate Mid</a:t>
            </a:r>
          </a:p>
          <a:p>
            <a:pPr marL="342900" indent="-342900" eaLnBrk="1" hangingPunct="1">
              <a:spcBef>
                <a:spcPct val="40000"/>
              </a:spcBef>
            </a:pPr>
            <a:r>
              <a:rPr lang="en-US" sz="2800">
                <a:latin typeface="VAGRounded BT" pitchFamily="34" charset="0"/>
              </a:rPr>
              <a:t>A1    Novice High</a:t>
            </a:r>
            <a:endParaRPr lang="en-GB" sz="2800">
              <a:latin typeface="VAGRounded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0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dirty="0"/>
              <a:t>• I can describe evidence that supports </a:t>
            </a:r>
            <a:r>
              <a:rPr lang="en-US" sz="6000" dirty="0" err="1"/>
              <a:t>CanDo</a:t>
            </a:r>
            <a:r>
              <a:rPr lang="en-US" sz="6000" dirty="0"/>
              <a:t> </a:t>
            </a:r>
            <a:r>
              <a:rPr lang="en-US" sz="6000" dirty="0" smtClean="0"/>
              <a:t>claims.</a:t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/>
              <a:t>• I can develop scoring guides that reflect proficiency </a:t>
            </a:r>
            <a:r>
              <a:rPr lang="en-US" sz="6000" dirty="0" smtClean="0"/>
              <a:t>criteria.</a:t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/>
              <a:t>• I can evaluate the quality of that evidence.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icture 2.pn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12713" b="-12713"/>
          <a:stretch>
            <a:fillRect/>
          </a:stretch>
        </p:blipFill>
        <p:spPr>
          <a:xfrm>
            <a:off x="-160984" y="152400"/>
            <a:ext cx="9304984" cy="7361065"/>
          </a:xfrm>
        </p:spPr>
      </p:pic>
      <p:sp>
        <p:nvSpPr>
          <p:cNvPr id="6" name="TextBox 5"/>
          <p:cNvSpPr txBox="1"/>
          <p:nvPr/>
        </p:nvSpPr>
        <p:spPr>
          <a:xfrm>
            <a:off x="609600" y="0"/>
            <a:ext cx="853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TYPES</a:t>
            </a:r>
            <a:r>
              <a:rPr lang="en-US" sz="6600" dirty="0" smtClean="0"/>
              <a:t> </a:t>
            </a:r>
            <a:r>
              <a:rPr lang="en-US" sz="6600" dirty="0" smtClean="0"/>
              <a:t>OF EVIDENCE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2308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HOMEWORK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82</Words>
  <Application>Microsoft Macintosh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Balanced Assessment: Setting and Reaching Goals in South Asian Languages  DAY 2</vt:lpstr>
      <vt:lpstr>Slide 2</vt:lpstr>
      <vt:lpstr>CEFR SCALES</vt:lpstr>
      <vt:lpstr>ACTFL &amp; CEFR</vt:lpstr>
      <vt:lpstr>• I can describe evidence that supports CanDo claims.  • I can develop scoring guides that reflect proficiency criteria.  • I can evaluate the quality of that evidence.  </vt:lpstr>
      <vt:lpstr>Slide 6</vt:lpstr>
    </vt:vector>
  </TitlesOfParts>
  <Company>University of Oregon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Balanced Assessment: Setting and Reaching Goals in South Asian Languages  DAY 2</dc:title>
  <dc:creator>Carl Falsgraf</dc:creator>
  <cp:lastModifiedBy>Carl Falsgraf</cp:lastModifiedBy>
  <cp:revision>2</cp:revision>
  <dcterms:created xsi:type="dcterms:W3CDTF">2009-06-11T13:33:14Z</dcterms:created>
  <dcterms:modified xsi:type="dcterms:W3CDTF">2009-06-11T17:58:37Z</dcterms:modified>
</cp:coreProperties>
</file>