
<file path=[Content_Types].xml><?xml version="1.0" encoding="utf-8"?>
<Types xmlns="http://schemas.openxmlformats.org/package/2006/content-types"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Default Extension="bin" ContentType="application/vnd.openxmlformats-officedocument.presentationml.printerSettings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71" r:id="rId2"/>
    <p:sldId id="256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2" r:id="rId14"/>
    <p:sldId id="268" r:id="rId15"/>
    <p:sldId id="265" r:id="rId16"/>
    <p:sldId id="266" r:id="rId17"/>
    <p:sldId id="267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81A33-B35C-494C-9916-A7472419132C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D35D8-0FAB-0A4C-AF52-84D418844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90BD5-1094-B341-97FC-DA7A9CE66F9A}" type="slidenum">
              <a:rPr lang="en-US">
                <a:latin typeface="Arial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5</a:t>
            </a:fld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80BC1-6DFC-3144-9122-86CDA4F37A36}" type="slidenum">
              <a:rPr lang="en-US"/>
              <a:pPr/>
              <a:t>6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30258-DE16-4C47-B528-CEF2F12A4664}" type="slidenum">
              <a:rPr lang="en-US">
                <a:latin typeface="Arial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7</a:t>
            </a:fld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6F10F-55B0-A24E-B7BA-927476B2E97A}" type="slidenum">
              <a:rPr lang="en-US"/>
              <a:pPr/>
              <a:t>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Writing sample, all languages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25B40-E2F9-D54C-A4CE-4207C5577C07}" type="slidenum">
              <a:rPr lang="en-US">
                <a:latin typeface="Arial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9</a:t>
            </a:fld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2A646-AE0A-6841-81A2-EF0AE39A539D}" type="slidenum">
              <a:rPr lang="en-US">
                <a:latin typeface="Arial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10</a:t>
            </a:fld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AB7EE-B3DE-F14F-AE3F-9F2A827DAA90}" type="slidenum">
              <a:rPr lang="en-US"/>
              <a:pPr/>
              <a:t>11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9B986-032B-6248-A032-48A8ADCDF6A4}" type="slidenum">
              <a:rPr lang="en-US">
                <a:latin typeface="Arial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12</a:t>
            </a:fld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F97C3-729A-3A49-92E5-19CDF9163D05}" type="slidenum">
              <a:rPr lang="en-US"/>
              <a:pPr/>
              <a:t>13</a:t>
            </a:fld>
            <a:endParaRPr lang="en-US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This illustration depicts the “ideal” version of the new test development procedure at CASLS. The actual process is, of course, much more recursive than this. </a:t>
            </a:r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832DBD1-206B-6149-BB3D-59C66B4976C1}" type="slidenum">
              <a:rPr lang="en-US" sz="1200">
                <a:latin typeface="Calibri" pitchFamily="-112" charset="0"/>
                <a:ea typeface="Arial" pitchFamily="-112" charset="0"/>
                <a:cs typeface="Arial" pitchFamily="-112" charset="0"/>
              </a:rPr>
              <a:pPr algn="r"/>
              <a:t>13</a:t>
            </a:fld>
            <a:endParaRPr lang="en-US" sz="1200">
              <a:latin typeface="Calibri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3A7C2-B40F-B64D-9830-CE064F332FDA}" type="datetimeFigureOut">
              <a:rPr lang="en-US" smtClean="0"/>
              <a:pPr/>
              <a:t>6/12/09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F1F75-3FC4-AD44-B2A7-3CB01C303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I can structure lesson plans to help students reach goals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8915400" cy="1752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I can create new activities from raw content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7044" name="Picture 4" descr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/>
              <a:t>Dan’s Writing</a:t>
            </a:r>
          </a:p>
        </p:txBody>
      </p:sp>
      <p:pic>
        <p:nvPicPr>
          <p:cNvPr id="30724" name="Picture 4" descr="PPS wr d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08125" y="1565275"/>
            <a:ext cx="672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>
              <a:latin typeface="Times New Roman" pitchFamily="-97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76200" y="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5BA31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Sample Class Summary Results Report</a:t>
            </a:r>
          </a:p>
        </p:txBody>
      </p:sp>
      <p:pic>
        <p:nvPicPr>
          <p:cNvPr id="89092" name="Picture 4" descr="repor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8305800" cy="5203825"/>
          </a:xfrm>
          <a:prstGeom prst="rect">
            <a:avLst/>
          </a:prstGeom>
          <a:noFill/>
          <a:ln w="38100">
            <a:solidFill>
              <a:srgbClr val="CB0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Item_Writing_Flowcha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638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I can ask for and understand directions to a public bathroom.</a:t>
            </a:r>
            <a:endParaRPr lang="en-US" sz="6000" dirty="0"/>
          </a:p>
        </p:txBody>
      </p:sp>
      <p:pic>
        <p:nvPicPr>
          <p:cNvPr id="4" name="Picture 3" descr="Picture 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3886200"/>
            <a:ext cx="863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889" r="-34889"/>
          <a:stretch>
            <a:fillRect/>
          </a:stretch>
        </p:blipFill>
        <p:spPr>
          <a:xfrm>
            <a:off x="-235576" y="274638"/>
            <a:ext cx="9379576" cy="6354762"/>
          </a:xfrm>
        </p:spPr>
      </p:pic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4495800" y="5495131"/>
            <a:ext cx="444500" cy="474662"/>
          </a:xfrm>
          <a:prstGeom prst="star5">
            <a:avLst/>
          </a:prstGeom>
          <a:solidFill>
            <a:srgbClr val="000000"/>
          </a:soli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Picture 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2590800"/>
            <a:ext cx="5080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3.png"/>
          <p:cNvPicPr>
            <a:picLocks noChangeAspect="1"/>
          </p:cNvPicPr>
          <p:nvPr/>
        </p:nvPicPr>
        <p:blipFill>
          <a:blip r:embed="rId2"/>
          <a:srcRect l="-34889" r="-34889"/>
          <a:stretch>
            <a:fillRect/>
          </a:stretch>
        </p:blipFill>
        <p:spPr>
          <a:xfrm>
            <a:off x="-235576" y="274638"/>
            <a:ext cx="9379576" cy="6354762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019800" y="2667000"/>
            <a:ext cx="444500" cy="474662"/>
          </a:xfrm>
          <a:prstGeom prst="star5">
            <a:avLst/>
          </a:prstGeom>
          <a:solidFill>
            <a:srgbClr val="000000"/>
          </a:soli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3.png"/>
          <p:cNvPicPr>
            <a:picLocks noChangeAspect="1"/>
          </p:cNvPicPr>
          <p:nvPr/>
        </p:nvPicPr>
        <p:blipFill>
          <a:blip r:embed="rId2"/>
          <a:srcRect l="-34889" r="-34889"/>
          <a:stretch>
            <a:fillRect/>
          </a:stretch>
        </p:blipFill>
        <p:spPr>
          <a:xfrm>
            <a:off x="-235576" y="274638"/>
            <a:ext cx="9379576" cy="6354762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438400" y="942976"/>
            <a:ext cx="444500" cy="474662"/>
          </a:xfrm>
          <a:prstGeom prst="star5">
            <a:avLst/>
          </a:prstGeom>
          <a:solidFill>
            <a:srgbClr val="000000"/>
          </a:soli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Picture 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648200" y="2667000"/>
            <a:ext cx="5080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6" name="Group 110"/>
          <p:cNvGraphicFramePr>
            <a:graphicFrameLocks noGrp="1"/>
          </p:cNvGraphicFramePr>
          <p:nvPr/>
        </p:nvGraphicFramePr>
        <p:xfrm>
          <a:off x="685800" y="609600"/>
          <a:ext cx="7696200" cy="5867402"/>
        </p:xfrm>
        <a:graphic>
          <a:graphicData uri="http://schemas.openxmlformats.org/drawingml/2006/table">
            <a:tbl>
              <a:tblPr/>
              <a:tblGrid>
                <a:gridCol w="1600200"/>
                <a:gridCol w="1928813"/>
                <a:gridCol w="990600"/>
                <a:gridCol w="3176587"/>
              </a:tblGrid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Objectives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CanDo Statement(s)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Topic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directions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Context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Finding a restroom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Materials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Japanese signs, map materials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Task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In pairs, students will give verbal directions to the restroom.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Performance Standard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Students will direct their partners to the correct map location.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8" name="Group 146"/>
          <p:cNvGraphicFramePr>
            <a:graphicFrameLocks noGrp="1"/>
          </p:cNvGraphicFramePr>
          <p:nvPr/>
        </p:nvGraphicFramePr>
        <p:xfrm>
          <a:off x="533400" y="457200"/>
          <a:ext cx="8077200" cy="5943601"/>
        </p:xfrm>
        <a:graphic>
          <a:graphicData uri="http://schemas.openxmlformats.org/drawingml/2006/table">
            <a:tbl>
              <a:tblPr/>
              <a:tblGrid>
                <a:gridCol w="1401763"/>
                <a:gridCol w="2219325"/>
                <a:gridCol w="915987"/>
                <a:gridCol w="354012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Objectives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‘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aaaaaaaa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Topic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Directions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Context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Need to find restroom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Presentation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Activate background knowledge, introduce new material (including grammar, vocabulary), model language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Input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Proof of processing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Guided Practice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Modeling, teacher feedback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Independent Practice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Pair work/group work/homework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Evidence Task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Arial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Times New Roman" pitchFamily="-112" charset="0"/>
                          <a:cs typeface="Arial" pitchFamily="-112" charset="0"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</a:rPr>
                        <a:t>Task will produce evidence of 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9" y="381000"/>
            <a:ext cx="8860128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997" r="-8997"/>
          <a:stretch>
            <a:fillRect/>
          </a:stretch>
        </p:blipFill>
        <p:spPr>
          <a:xfrm>
            <a:off x="-685800" y="914400"/>
            <a:ext cx="10391636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748" r="-8748"/>
          <a:stretch>
            <a:fillRect/>
          </a:stretch>
        </p:blipFill>
        <p:spPr>
          <a:xfrm>
            <a:off x="-838200" y="990600"/>
            <a:ext cx="10668747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600">
                <a:solidFill>
                  <a:schemeClr val="tx1"/>
                </a:solidFill>
              </a:rPr>
              <a:t>STAMP 101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• Created to enable statewide policy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• Online: Anywhere, anytime, anybody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• Computer adaptive reading/listening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• Computer assisted speaking/writing</a:t>
            </a:r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431925" y="1641475"/>
            <a:ext cx="672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effectLst/>
              <a:latin typeface="Times" pitchFamily="-97" charset="0"/>
              <a:ea typeface="Osaka" pitchFamily="-97" charset="-128"/>
              <a:cs typeface="Osaka" pitchFamily="-97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533400"/>
            <a:ext cx="1776413" cy="5229225"/>
            <a:chOff x="192" y="441"/>
            <a:chExt cx="1248" cy="3672"/>
          </a:xfrm>
        </p:grpSpPr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>
              <a:off x="192" y="480"/>
              <a:ext cx="1248" cy="3552"/>
            </a:xfrm>
            <a:prstGeom prst="cube">
              <a:avLst>
                <a:gd name="adj" fmla="val 1915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effectLst/>
                <a:latin typeface="Times" pitchFamily="-97" charset="0"/>
                <a:ea typeface="Osaka" pitchFamily="-97" charset="-128"/>
                <a:cs typeface="Osaka" pitchFamily="-97" charset="-128"/>
              </a:endParaRPr>
            </a:p>
          </p:txBody>
        </p:sp>
        <p:sp>
          <p:nvSpPr>
            <p:cNvPr id="131077" name="Line 5"/>
            <p:cNvSpPr>
              <a:spLocks noChangeShapeType="1"/>
            </p:cNvSpPr>
            <p:nvPr/>
          </p:nvSpPr>
          <p:spPr bwMode="auto">
            <a:xfrm>
              <a:off x="192" y="319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8" name="Line 6"/>
            <p:cNvSpPr>
              <a:spLocks noChangeShapeType="1"/>
            </p:cNvSpPr>
            <p:nvPr/>
          </p:nvSpPr>
          <p:spPr bwMode="auto">
            <a:xfrm>
              <a:off x="192" y="1701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9" name="Line 7"/>
            <p:cNvSpPr>
              <a:spLocks noChangeShapeType="1"/>
            </p:cNvSpPr>
            <p:nvPr/>
          </p:nvSpPr>
          <p:spPr bwMode="auto">
            <a:xfrm flipV="1">
              <a:off x="1200" y="2926"/>
              <a:ext cx="240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0" name="Line 8"/>
            <p:cNvSpPr>
              <a:spLocks noChangeShapeType="1"/>
            </p:cNvSpPr>
            <p:nvPr/>
          </p:nvSpPr>
          <p:spPr bwMode="auto">
            <a:xfrm flipV="1">
              <a:off x="1200" y="1104"/>
              <a:ext cx="240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1" name="Text Box 9"/>
            <p:cNvSpPr txBox="1">
              <a:spLocks noChangeArrowheads="1"/>
            </p:cNvSpPr>
            <p:nvPr/>
          </p:nvSpPr>
          <p:spPr bwMode="auto">
            <a:xfrm>
              <a:off x="528" y="3792"/>
              <a:ext cx="23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0</a:t>
              </a:r>
            </a:p>
          </p:txBody>
        </p:sp>
        <p:sp>
          <p:nvSpPr>
            <p:cNvPr id="131082" name="Line 10"/>
            <p:cNvSpPr>
              <a:spLocks noChangeShapeType="1"/>
            </p:cNvSpPr>
            <p:nvPr/>
          </p:nvSpPr>
          <p:spPr bwMode="auto">
            <a:xfrm>
              <a:off x="192" y="229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 flipV="1">
              <a:off x="1200" y="2016"/>
              <a:ext cx="240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4" name="Text Box 12"/>
            <p:cNvSpPr txBox="1">
              <a:spLocks noChangeArrowheads="1"/>
            </p:cNvSpPr>
            <p:nvPr/>
          </p:nvSpPr>
          <p:spPr bwMode="auto">
            <a:xfrm>
              <a:off x="528" y="3504"/>
              <a:ext cx="35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0+</a:t>
              </a:r>
            </a:p>
          </p:txBody>
        </p:sp>
        <p:sp>
          <p:nvSpPr>
            <p:cNvPr id="131085" name="Line 13"/>
            <p:cNvSpPr>
              <a:spLocks noChangeShapeType="1"/>
            </p:cNvSpPr>
            <p:nvPr/>
          </p:nvSpPr>
          <p:spPr bwMode="auto">
            <a:xfrm>
              <a:off x="192" y="379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6" name="Line 14"/>
            <p:cNvSpPr>
              <a:spLocks noChangeShapeType="1"/>
            </p:cNvSpPr>
            <p:nvPr/>
          </p:nvSpPr>
          <p:spPr bwMode="auto">
            <a:xfrm>
              <a:off x="192" y="289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7" name="Line 15"/>
            <p:cNvSpPr>
              <a:spLocks noChangeShapeType="1"/>
            </p:cNvSpPr>
            <p:nvPr/>
          </p:nvSpPr>
          <p:spPr bwMode="auto">
            <a:xfrm>
              <a:off x="192" y="200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8" name="Line 16"/>
            <p:cNvSpPr>
              <a:spLocks noChangeShapeType="1"/>
            </p:cNvSpPr>
            <p:nvPr/>
          </p:nvSpPr>
          <p:spPr bwMode="auto">
            <a:xfrm>
              <a:off x="192" y="140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9" name="Line 17"/>
            <p:cNvSpPr>
              <a:spLocks noChangeShapeType="1"/>
            </p:cNvSpPr>
            <p:nvPr/>
          </p:nvSpPr>
          <p:spPr bwMode="auto">
            <a:xfrm>
              <a:off x="192" y="110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0" name="Text Box 18"/>
            <p:cNvSpPr txBox="1">
              <a:spLocks noChangeArrowheads="1"/>
            </p:cNvSpPr>
            <p:nvPr/>
          </p:nvSpPr>
          <p:spPr bwMode="auto">
            <a:xfrm>
              <a:off x="528" y="3216"/>
              <a:ext cx="23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1</a:t>
              </a:r>
            </a:p>
          </p:txBody>
        </p:sp>
        <p:sp>
          <p:nvSpPr>
            <p:cNvPr id="131091" name="Text Box 19"/>
            <p:cNvSpPr txBox="1">
              <a:spLocks noChangeArrowheads="1"/>
            </p:cNvSpPr>
            <p:nvPr/>
          </p:nvSpPr>
          <p:spPr bwMode="auto">
            <a:xfrm>
              <a:off x="528" y="2928"/>
              <a:ext cx="35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1+</a:t>
              </a:r>
            </a:p>
          </p:txBody>
        </p:sp>
        <p:sp>
          <p:nvSpPr>
            <p:cNvPr id="131092" name="Text Box 20"/>
            <p:cNvSpPr txBox="1">
              <a:spLocks noChangeArrowheads="1"/>
            </p:cNvSpPr>
            <p:nvPr/>
          </p:nvSpPr>
          <p:spPr bwMode="auto">
            <a:xfrm>
              <a:off x="528" y="2016"/>
              <a:ext cx="23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3</a:t>
              </a:r>
            </a:p>
          </p:txBody>
        </p:sp>
        <p:sp>
          <p:nvSpPr>
            <p:cNvPr id="131093" name="Text Box 21"/>
            <p:cNvSpPr txBox="1">
              <a:spLocks noChangeArrowheads="1"/>
            </p:cNvSpPr>
            <p:nvPr/>
          </p:nvSpPr>
          <p:spPr bwMode="auto">
            <a:xfrm>
              <a:off x="528" y="1729"/>
              <a:ext cx="35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3+</a:t>
              </a:r>
            </a:p>
          </p:txBody>
        </p:sp>
        <p:sp>
          <p:nvSpPr>
            <p:cNvPr id="131094" name="Text Box 22"/>
            <p:cNvSpPr txBox="1">
              <a:spLocks noChangeArrowheads="1"/>
            </p:cNvSpPr>
            <p:nvPr/>
          </p:nvSpPr>
          <p:spPr bwMode="auto">
            <a:xfrm>
              <a:off x="528" y="1440"/>
              <a:ext cx="23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4</a:t>
              </a:r>
            </a:p>
          </p:txBody>
        </p:sp>
        <p:sp>
          <p:nvSpPr>
            <p:cNvPr id="131095" name="Text Box 23"/>
            <p:cNvSpPr txBox="1">
              <a:spLocks noChangeArrowheads="1"/>
            </p:cNvSpPr>
            <p:nvPr/>
          </p:nvSpPr>
          <p:spPr bwMode="auto">
            <a:xfrm>
              <a:off x="528" y="1104"/>
              <a:ext cx="35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4+</a:t>
              </a:r>
            </a:p>
          </p:txBody>
        </p:sp>
        <p:sp>
          <p:nvSpPr>
            <p:cNvPr id="131096" name="Text Box 24"/>
            <p:cNvSpPr txBox="1">
              <a:spLocks noChangeArrowheads="1"/>
            </p:cNvSpPr>
            <p:nvPr/>
          </p:nvSpPr>
          <p:spPr bwMode="auto">
            <a:xfrm>
              <a:off x="528" y="768"/>
              <a:ext cx="23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5</a:t>
              </a:r>
            </a:p>
          </p:txBody>
        </p:sp>
        <p:sp>
          <p:nvSpPr>
            <p:cNvPr id="131097" name="Line 25"/>
            <p:cNvSpPr>
              <a:spLocks noChangeShapeType="1"/>
            </p:cNvSpPr>
            <p:nvPr/>
          </p:nvSpPr>
          <p:spPr bwMode="auto">
            <a:xfrm>
              <a:off x="192" y="3493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8" name="Line 26"/>
            <p:cNvSpPr>
              <a:spLocks noChangeShapeType="1"/>
            </p:cNvSpPr>
            <p:nvPr/>
          </p:nvSpPr>
          <p:spPr bwMode="auto">
            <a:xfrm>
              <a:off x="192" y="2597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9" name="Text Box 27"/>
            <p:cNvSpPr txBox="1">
              <a:spLocks noChangeArrowheads="1"/>
            </p:cNvSpPr>
            <p:nvPr/>
          </p:nvSpPr>
          <p:spPr bwMode="auto">
            <a:xfrm>
              <a:off x="528" y="2592"/>
              <a:ext cx="23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2</a:t>
              </a:r>
            </a:p>
          </p:txBody>
        </p:sp>
        <p:sp>
          <p:nvSpPr>
            <p:cNvPr id="131100" name="Text Box 28"/>
            <p:cNvSpPr txBox="1">
              <a:spLocks noChangeArrowheads="1"/>
            </p:cNvSpPr>
            <p:nvPr/>
          </p:nvSpPr>
          <p:spPr bwMode="auto">
            <a:xfrm>
              <a:off x="528" y="2304"/>
              <a:ext cx="35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2+</a:t>
              </a:r>
            </a:p>
          </p:txBody>
        </p:sp>
        <p:sp>
          <p:nvSpPr>
            <p:cNvPr id="131101" name="Line 29"/>
            <p:cNvSpPr>
              <a:spLocks noChangeShapeType="1"/>
            </p:cNvSpPr>
            <p:nvPr/>
          </p:nvSpPr>
          <p:spPr bwMode="auto">
            <a:xfrm flipV="1">
              <a:off x="1200" y="3501"/>
              <a:ext cx="240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2" name="Line 30"/>
            <p:cNvSpPr>
              <a:spLocks noChangeShapeType="1"/>
            </p:cNvSpPr>
            <p:nvPr/>
          </p:nvSpPr>
          <p:spPr bwMode="auto">
            <a:xfrm flipV="1">
              <a:off x="1200" y="3213"/>
              <a:ext cx="240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3" name="Line 31"/>
            <p:cNvSpPr>
              <a:spLocks noChangeShapeType="1"/>
            </p:cNvSpPr>
            <p:nvPr/>
          </p:nvSpPr>
          <p:spPr bwMode="auto">
            <a:xfrm flipV="1">
              <a:off x="1200" y="2592"/>
              <a:ext cx="240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4" name="Line 32"/>
            <p:cNvSpPr>
              <a:spLocks noChangeShapeType="1"/>
            </p:cNvSpPr>
            <p:nvPr/>
          </p:nvSpPr>
          <p:spPr bwMode="auto">
            <a:xfrm flipV="1">
              <a:off x="1200" y="2304"/>
              <a:ext cx="240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5" name="Line 33"/>
            <p:cNvSpPr>
              <a:spLocks noChangeShapeType="1"/>
            </p:cNvSpPr>
            <p:nvPr/>
          </p:nvSpPr>
          <p:spPr bwMode="auto">
            <a:xfrm flipV="1">
              <a:off x="1200" y="1725"/>
              <a:ext cx="240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6" name="Line 34"/>
            <p:cNvSpPr>
              <a:spLocks noChangeShapeType="1"/>
            </p:cNvSpPr>
            <p:nvPr/>
          </p:nvSpPr>
          <p:spPr bwMode="auto">
            <a:xfrm flipV="1">
              <a:off x="1200" y="1392"/>
              <a:ext cx="240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7" name="Line 35"/>
            <p:cNvSpPr>
              <a:spLocks noChangeShapeType="1"/>
            </p:cNvSpPr>
            <p:nvPr/>
          </p:nvSpPr>
          <p:spPr bwMode="auto">
            <a:xfrm flipV="1">
              <a:off x="1200" y="816"/>
              <a:ext cx="240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8" name="Text Box 36"/>
            <p:cNvSpPr txBox="1">
              <a:spLocks noChangeArrowheads="1"/>
            </p:cNvSpPr>
            <p:nvPr/>
          </p:nvSpPr>
          <p:spPr bwMode="auto">
            <a:xfrm>
              <a:off x="336" y="441"/>
              <a:ext cx="10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FSI/ILR</a:t>
              </a:r>
            </a:p>
          </p:txBody>
        </p:sp>
      </p:grpSp>
      <p:sp>
        <p:nvSpPr>
          <p:cNvPr id="131109" name="Text Box 37"/>
          <p:cNvSpPr txBox="1">
            <a:spLocks noChangeArrowheads="1"/>
          </p:cNvSpPr>
          <p:nvPr/>
        </p:nvSpPr>
        <p:spPr bwMode="auto">
          <a:xfrm>
            <a:off x="5562600" y="16764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hlink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hlink"/>
                </a:solidFill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Benchmarks</a:t>
            </a:r>
            <a:endParaRPr lang="en-US" sz="3200" b="1">
              <a:solidFill>
                <a:schemeClr val="hlink"/>
              </a:solidFill>
              <a:effectLst/>
              <a:latin typeface="Times" pitchFamily="-97" charset="0"/>
              <a:ea typeface="Osaka" pitchFamily="-97" charset="-128"/>
              <a:cs typeface="Osaka" pitchFamily="-97" charset="-128"/>
            </a:endParaRPr>
          </a:p>
          <a:p>
            <a:pPr algn="ctr"/>
            <a:endParaRPr lang="en-US" sz="3200" b="1">
              <a:effectLst/>
              <a:latin typeface="Times" pitchFamily="-97" charset="0"/>
              <a:ea typeface="Osaka" pitchFamily="-97" charset="-128"/>
              <a:cs typeface="Osaka" pitchFamily="-97" charset="-128"/>
            </a:endParaRPr>
          </a:p>
        </p:txBody>
      </p:sp>
      <p:sp>
        <p:nvSpPr>
          <p:cNvPr id="131110" name="AutoShape 38"/>
          <p:cNvSpPr>
            <a:spLocks noChangeArrowheads="1"/>
          </p:cNvSpPr>
          <p:nvPr/>
        </p:nvSpPr>
        <p:spPr bwMode="auto">
          <a:xfrm>
            <a:off x="6324600" y="2286000"/>
            <a:ext cx="1752600" cy="4191000"/>
          </a:xfrm>
          <a:prstGeom prst="cube">
            <a:avLst>
              <a:gd name="adj" fmla="val 75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11" name="Line 39"/>
          <p:cNvSpPr>
            <a:spLocks noChangeShapeType="1"/>
          </p:cNvSpPr>
          <p:nvPr/>
        </p:nvSpPr>
        <p:spPr bwMode="auto">
          <a:xfrm>
            <a:off x="6248400" y="5943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12" name="Line 40"/>
          <p:cNvSpPr>
            <a:spLocks noChangeShapeType="1"/>
          </p:cNvSpPr>
          <p:nvPr/>
        </p:nvSpPr>
        <p:spPr bwMode="auto">
          <a:xfrm>
            <a:off x="6248400" y="5486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13" name="Line 41"/>
          <p:cNvSpPr>
            <a:spLocks noChangeShapeType="1"/>
          </p:cNvSpPr>
          <p:nvPr/>
        </p:nvSpPr>
        <p:spPr bwMode="auto">
          <a:xfrm>
            <a:off x="6324600" y="495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14" name="Line 42"/>
          <p:cNvSpPr>
            <a:spLocks noChangeShapeType="1"/>
          </p:cNvSpPr>
          <p:nvPr/>
        </p:nvSpPr>
        <p:spPr bwMode="auto">
          <a:xfrm>
            <a:off x="6324600" y="4038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15" name="Text Box 43"/>
          <p:cNvSpPr txBox="1">
            <a:spLocks noChangeArrowheads="1"/>
          </p:cNvSpPr>
          <p:nvPr/>
        </p:nvSpPr>
        <p:spPr bwMode="auto">
          <a:xfrm>
            <a:off x="6324600" y="5943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Benchmark 1</a:t>
            </a:r>
          </a:p>
        </p:txBody>
      </p:sp>
      <p:sp>
        <p:nvSpPr>
          <p:cNvPr id="131116" name="Text Box 44"/>
          <p:cNvSpPr txBox="1">
            <a:spLocks noChangeArrowheads="1"/>
          </p:cNvSpPr>
          <p:nvPr/>
        </p:nvSpPr>
        <p:spPr bwMode="auto">
          <a:xfrm>
            <a:off x="6248400" y="5486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 Benchmark 2</a:t>
            </a:r>
          </a:p>
        </p:txBody>
      </p:sp>
      <p:sp>
        <p:nvSpPr>
          <p:cNvPr id="131117" name="Text Box 45"/>
          <p:cNvSpPr txBox="1">
            <a:spLocks noChangeArrowheads="1"/>
          </p:cNvSpPr>
          <p:nvPr/>
        </p:nvSpPr>
        <p:spPr bwMode="auto">
          <a:xfrm>
            <a:off x="6324600" y="4953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Benchmark 3</a:t>
            </a:r>
          </a:p>
        </p:txBody>
      </p:sp>
      <p:sp>
        <p:nvSpPr>
          <p:cNvPr id="131118" name="Text Box 46"/>
          <p:cNvSpPr txBox="1">
            <a:spLocks noChangeArrowheads="1"/>
          </p:cNvSpPr>
          <p:nvPr/>
        </p:nvSpPr>
        <p:spPr bwMode="auto">
          <a:xfrm>
            <a:off x="6324600" y="4343400"/>
            <a:ext cx="164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Benchmark 4</a:t>
            </a:r>
          </a:p>
        </p:txBody>
      </p:sp>
      <p:sp>
        <p:nvSpPr>
          <p:cNvPr id="131119" name="Text Box 47"/>
          <p:cNvSpPr txBox="1">
            <a:spLocks noChangeArrowheads="1"/>
          </p:cNvSpPr>
          <p:nvPr/>
        </p:nvSpPr>
        <p:spPr bwMode="auto">
          <a:xfrm>
            <a:off x="6324600" y="3505200"/>
            <a:ext cx="164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Benchmark 5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200400" y="914400"/>
            <a:ext cx="1981200" cy="4648200"/>
            <a:chOff x="912" y="912"/>
            <a:chExt cx="1248" cy="2928"/>
          </a:xfrm>
        </p:grpSpPr>
        <p:sp>
          <p:nvSpPr>
            <p:cNvPr id="131121" name="AutoShape 49"/>
            <p:cNvSpPr>
              <a:spLocks noChangeArrowheads="1"/>
            </p:cNvSpPr>
            <p:nvPr/>
          </p:nvSpPr>
          <p:spPr bwMode="auto">
            <a:xfrm>
              <a:off x="912" y="912"/>
              <a:ext cx="1248" cy="2928"/>
            </a:xfrm>
            <a:prstGeom prst="cube">
              <a:avLst>
                <a:gd name="adj" fmla="val 19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effectLst/>
                <a:latin typeface="Times" pitchFamily="-97" charset="0"/>
                <a:ea typeface="Osaka" pitchFamily="-97" charset="-128"/>
                <a:cs typeface="Osaka" pitchFamily="-97" charset="-128"/>
              </a:endParaRPr>
            </a:p>
          </p:txBody>
        </p:sp>
        <p:sp>
          <p:nvSpPr>
            <p:cNvPr id="131122" name="Line 50"/>
            <p:cNvSpPr>
              <a:spLocks noChangeShapeType="1"/>
            </p:cNvSpPr>
            <p:nvPr/>
          </p:nvSpPr>
          <p:spPr bwMode="auto">
            <a:xfrm>
              <a:off x="912" y="31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3" name="Line 51"/>
            <p:cNvSpPr>
              <a:spLocks noChangeShapeType="1"/>
            </p:cNvSpPr>
            <p:nvPr/>
          </p:nvSpPr>
          <p:spPr bwMode="auto">
            <a:xfrm>
              <a:off x="912" y="182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4" name="Line 52"/>
            <p:cNvSpPr>
              <a:spLocks noChangeShapeType="1"/>
            </p:cNvSpPr>
            <p:nvPr/>
          </p:nvSpPr>
          <p:spPr bwMode="auto">
            <a:xfrm flipV="1">
              <a:off x="1920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5" name="Line 53"/>
            <p:cNvSpPr>
              <a:spLocks noChangeShapeType="1"/>
            </p:cNvSpPr>
            <p:nvPr/>
          </p:nvSpPr>
          <p:spPr bwMode="auto">
            <a:xfrm flipV="1">
              <a:off x="1920" y="158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6" name="Text Box 54"/>
            <p:cNvSpPr txBox="1">
              <a:spLocks noChangeArrowheads="1"/>
            </p:cNvSpPr>
            <p:nvPr/>
          </p:nvSpPr>
          <p:spPr bwMode="auto">
            <a:xfrm>
              <a:off x="1104" y="3360"/>
              <a:ext cx="6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Novice</a:t>
              </a:r>
            </a:p>
          </p:txBody>
        </p:sp>
        <p:sp>
          <p:nvSpPr>
            <p:cNvPr id="131127" name="Text Box 55"/>
            <p:cNvSpPr txBox="1">
              <a:spLocks noChangeArrowheads="1"/>
            </p:cNvSpPr>
            <p:nvPr/>
          </p:nvSpPr>
          <p:spPr bwMode="auto">
            <a:xfrm>
              <a:off x="912" y="2678"/>
              <a:ext cx="10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Intermediate</a:t>
              </a:r>
              <a:endParaRPr lang="en-US" b="1">
                <a:solidFill>
                  <a:schemeClr val="accent2"/>
                </a:solidFill>
                <a:effectLst/>
                <a:latin typeface="Times" pitchFamily="-97" charset="0"/>
                <a:ea typeface="Osaka" pitchFamily="-97" charset="-128"/>
                <a:cs typeface="Osaka" pitchFamily="-97" charset="-128"/>
              </a:endParaRPr>
            </a:p>
          </p:txBody>
        </p:sp>
        <p:sp>
          <p:nvSpPr>
            <p:cNvPr id="131128" name="Text Box 56"/>
            <p:cNvSpPr txBox="1">
              <a:spLocks noChangeArrowheads="1"/>
            </p:cNvSpPr>
            <p:nvPr/>
          </p:nvSpPr>
          <p:spPr bwMode="auto">
            <a:xfrm>
              <a:off x="983" y="1968"/>
              <a:ext cx="9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Advanced</a:t>
              </a:r>
            </a:p>
          </p:txBody>
        </p:sp>
        <p:sp>
          <p:nvSpPr>
            <p:cNvPr id="131129" name="Text Box 57"/>
            <p:cNvSpPr txBox="1">
              <a:spLocks noChangeArrowheads="1"/>
            </p:cNvSpPr>
            <p:nvPr/>
          </p:nvSpPr>
          <p:spPr bwMode="auto">
            <a:xfrm>
              <a:off x="1031" y="1392"/>
              <a:ext cx="8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effectLst/>
                  <a:latin typeface="Times" pitchFamily="-97" charset="0"/>
                  <a:ea typeface="Osaka" pitchFamily="-97" charset="-128"/>
                  <a:cs typeface="Osaka" pitchFamily="-97" charset="-128"/>
                </a:rPr>
                <a:t>Superior</a:t>
              </a:r>
            </a:p>
          </p:txBody>
        </p:sp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>
              <a:off x="912" y="244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1" name="Line 59"/>
            <p:cNvSpPr>
              <a:spLocks noChangeShapeType="1"/>
            </p:cNvSpPr>
            <p:nvPr/>
          </p:nvSpPr>
          <p:spPr bwMode="auto">
            <a:xfrm flipV="1">
              <a:off x="1920" y="22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132" name="Text Box 60"/>
          <p:cNvSpPr txBox="1">
            <a:spLocks noChangeArrowheads="1"/>
          </p:cNvSpPr>
          <p:nvPr/>
        </p:nvSpPr>
        <p:spPr bwMode="auto">
          <a:xfrm>
            <a:off x="3487738" y="838200"/>
            <a:ext cx="138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ACTFL</a:t>
            </a:r>
          </a:p>
        </p:txBody>
      </p:sp>
      <p:sp>
        <p:nvSpPr>
          <p:cNvPr id="131133" name="AutoShape 61"/>
          <p:cNvSpPr>
            <a:spLocks noChangeArrowheads="1"/>
          </p:cNvSpPr>
          <p:nvPr/>
        </p:nvSpPr>
        <p:spPr bwMode="auto">
          <a:xfrm rot="5403087" flipH="1">
            <a:off x="3540125" y="3694113"/>
            <a:ext cx="4038600" cy="1524000"/>
          </a:xfrm>
          <a:custGeom>
            <a:avLst/>
            <a:gdLst>
              <a:gd name="G0" fmla="+- 5033 0 0"/>
              <a:gd name="G1" fmla="+- 21600 0 5033"/>
              <a:gd name="G2" fmla="*/ 5033 1 2"/>
              <a:gd name="G3" fmla="+- 21600 0 G2"/>
              <a:gd name="G4" fmla="+/ 5033 21600 2"/>
              <a:gd name="G5" fmla="+/ G1 0 2"/>
              <a:gd name="G6" fmla="*/ 21600 21600 5033"/>
              <a:gd name="G7" fmla="*/ G6 1 2"/>
              <a:gd name="G8" fmla="+- 21600 0 G7"/>
              <a:gd name="G9" fmla="*/ 21600 1 2"/>
              <a:gd name="G10" fmla="+- 5033 0 G9"/>
              <a:gd name="G11" fmla="?: G10 G8 0"/>
              <a:gd name="G12" fmla="?: G10 G7 21600"/>
              <a:gd name="T0" fmla="*/ 19083 w 21600"/>
              <a:gd name="T1" fmla="*/ 10800 h 21600"/>
              <a:gd name="T2" fmla="*/ 10800 w 21600"/>
              <a:gd name="T3" fmla="*/ 21600 h 21600"/>
              <a:gd name="T4" fmla="*/ 2517 w 21600"/>
              <a:gd name="T5" fmla="*/ 10800 h 21600"/>
              <a:gd name="T6" fmla="*/ 10800 w 21600"/>
              <a:gd name="T7" fmla="*/ 0 h 21600"/>
              <a:gd name="T8" fmla="*/ 4317 w 21600"/>
              <a:gd name="T9" fmla="*/ 4317 h 21600"/>
              <a:gd name="T10" fmla="*/ 17283 w 21600"/>
              <a:gd name="T11" fmla="*/ 172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033" y="21600"/>
                </a:lnTo>
                <a:lnTo>
                  <a:pt x="16567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EE477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34" name="AutoShape 62"/>
          <p:cNvSpPr>
            <a:spLocks noChangeArrowheads="1"/>
          </p:cNvSpPr>
          <p:nvPr/>
        </p:nvSpPr>
        <p:spPr bwMode="auto">
          <a:xfrm rot="-5403087">
            <a:off x="228600" y="2662238"/>
            <a:ext cx="4262437" cy="1677988"/>
          </a:xfrm>
          <a:custGeom>
            <a:avLst/>
            <a:gdLst>
              <a:gd name="G0" fmla="+- 462 0 0"/>
              <a:gd name="G1" fmla="+- 21600 0 462"/>
              <a:gd name="G2" fmla="*/ 462 1 2"/>
              <a:gd name="G3" fmla="+- 21600 0 G2"/>
              <a:gd name="G4" fmla="+/ 462 21600 2"/>
              <a:gd name="G5" fmla="+/ G1 0 2"/>
              <a:gd name="G6" fmla="*/ 21600 21600 462"/>
              <a:gd name="G7" fmla="*/ G6 1 2"/>
              <a:gd name="G8" fmla="+- 21600 0 G7"/>
              <a:gd name="G9" fmla="*/ 21600 1 2"/>
              <a:gd name="G10" fmla="+- 462 0 G9"/>
              <a:gd name="G11" fmla="?: G10 G8 0"/>
              <a:gd name="G12" fmla="?: G10 G7 21600"/>
              <a:gd name="T0" fmla="*/ 21369 w 21600"/>
              <a:gd name="T1" fmla="*/ 10800 h 21600"/>
              <a:gd name="T2" fmla="*/ 10800 w 21600"/>
              <a:gd name="T3" fmla="*/ 21600 h 21600"/>
              <a:gd name="T4" fmla="*/ 231 w 21600"/>
              <a:gd name="T5" fmla="*/ 10800 h 21600"/>
              <a:gd name="T6" fmla="*/ 10800 w 21600"/>
              <a:gd name="T7" fmla="*/ 0 h 21600"/>
              <a:gd name="T8" fmla="*/ 2031 w 21600"/>
              <a:gd name="T9" fmla="*/ 2031 h 21600"/>
              <a:gd name="T10" fmla="*/ 19569 w 21600"/>
              <a:gd name="T11" fmla="*/ 195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62" y="21600"/>
                </a:lnTo>
                <a:lnTo>
                  <a:pt x="21138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35" name="Line 63"/>
          <p:cNvSpPr>
            <a:spLocks noChangeShapeType="1"/>
          </p:cNvSpPr>
          <p:nvPr/>
        </p:nvSpPr>
        <p:spPr bwMode="auto">
          <a:xfrm>
            <a:off x="4800600" y="44958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36" name="Line 64"/>
          <p:cNvSpPr>
            <a:spLocks noChangeShapeType="1"/>
          </p:cNvSpPr>
          <p:nvPr/>
        </p:nvSpPr>
        <p:spPr bwMode="auto">
          <a:xfrm flipV="1">
            <a:off x="4800600" y="32766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37" name="Rectangle 65"/>
          <p:cNvSpPr>
            <a:spLocks noChangeArrowheads="1"/>
          </p:cNvSpPr>
          <p:nvPr/>
        </p:nvSpPr>
        <p:spPr bwMode="auto">
          <a:xfrm rot="1237496">
            <a:off x="4787900" y="4775200"/>
            <a:ext cx="19065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            high</a:t>
            </a:r>
          </a:p>
          <a:p>
            <a:endParaRPr lang="en-US" sz="2000" b="1">
              <a:solidFill>
                <a:schemeClr val="accent2"/>
              </a:solidFill>
              <a:effectLst/>
              <a:latin typeface="Times" pitchFamily="-97" charset="0"/>
              <a:ea typeface="Osaka" pitchFamily="-97" charset="-128"/>
              <a:cs typeface="Osaka" pitchFamily="-97" charset="-128"/>
            </a:endParaRPr>
          </a:p>
          <a:p>
            <a:r>
              <a:rPr lang="en-US" sz="2000" b="1">
                <a:solidFill>
                  <a:schemeClr val="accent2"/>
                </a:solidFill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Novice    mid</a:t>
            </a:r>
            <a:endParaRPr lang="en-US" sz="2800" b="1">
              <a:solidFill>
                <a:schemeClr val="accent2"/>
              </a:solidFill>
              <a:effectLst/>
              <a:latin typeface="Times" pitchFamily="-97" charset="0"/>
              <a:ea typeface="Osaka" pitchFamily="-97" charset="-128"/>
              <a:cs typeface="Osaka" pitchFamily="-97" charset="-128"/>
            </a:endParaRPr>
          </a:p>
          <a:p>
            <a:r>
              <a:rPr lang="en-US" sz="2800" b="1">
                <a:solidFill>
                  <a:schemeClr val="accent2"/>
                </a:solidFill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	 </a:t>
            </a:r>
            <a:r>
              <a:rPr lang="en-US" sz="2000" b="1">
                <a:solidFill>
                  <a:schemeClr val="accent2"/>
                </a:solidFill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low</a:t>
            </a:r>
            <a:endParaRPr lang="en-US" sz="2800" b="1">
              <a:solidFill>
                <a:schemeClr val="accent2"/>
              </a:solidFill>
              <a:effectLst/>
              <a:latin typeface="Times" pitchFamily="-97" charset="0"/>
              <a:ea typeface="Osaka" pitchFamily="-97" charset="-128"/>
              <a:cs typeface="Osaka" pitchFamily="-97" charset="-128"/>
            </a:endParaRPr>
          </a:p>
          <a:p>
            <a:endParaRPr lang="en-US" sz="2800" b="1">
              <a:solidFill>
                <a:schemeClr val="accent2"/>
              </a:solidFill>
              <a:effectLst/>
              <a:latin typeface="Times" pitchFamily="-97" charset="0"/>
              <a:ea typeface="Osaka" pitchFamily="-97" charset="-128"/>
              <a:cs typeface="Osaka" pitchFamily="-97" charset="-128"/>
            </a:endParaRPr>
          </a:p>
        </p:txBody>
      </p:sp>
      <p:sp>
        <p:nvSpPr>
          <p:cNvPr id="131138" name="Rectangle 66"/>
          <p:cNvSpPr>
            <a:spLocks noChangeArrowheads="1"/>
          </p:cNvSpPr>
          <p:nvPr/>
        </p:nvSpPr>
        <p:spPr bwMode="auto">
          <a:xfrm>
            <a:off x="4724400" y="37338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Inter-     mid</a:t>
            </a:r>
          </a:p>
          <a:p>
            <a:r>
              <a:rPr lang="en-US" sz="2000" b="1">
                <a:solidFill>
                  <a:schemeClr val="accent2"/>
                </a:solidFill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mediate  low</a:t>
            </a:r>
            <a:endParaRPr lang="en-US" b="1">
              <a:solidFill>
                <a:schemeClr val="accent2"/>
              </a:solidFill>
              <a:effectLst/>
              <a:latin typeface="Times" pitchFamily="-97" charset="0"/>
              <a:ea typeface="Osaka" pitchFamily="-97" charset="-128"/>
              <a:cs typeface="Osaka" pitchFamily="-97" charset="-128"/>
            </a:endParaRPr>
          </a:p>
        </p:txBody>
      </p:sp>
      <p:sp>
        <p:nvSpPr>
          <p:cNvPr id="131139" name="Rectangle 67"/>
          <p:cNvSpPr>
            <a:spLocks noChangeArrowheads="1"/>
          </p:cNvSpPr>
          <p:nvPr/>
        </p:nvSpPr>
        <p:spPr bwMode="auto">
          <a:xfrm rot="-1449666">
            <a:off x="4740275" y="2971800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Pre-Advanced</a:t>
            </a:r>
          </a:p>
        </p:txBody>
      </p:sp>
      <p:sp>
        <p:nvSpPr>
          <p:cNvPr id="131140" name="Line 68"/>
          <p:cNvSpPr>
            <a:spLocks noChangeShapeType="1"/>
          </p:cNvSpPr>
          <p:nvPr/>
        </p:nvSpPr>
        <p:spPr bwMode="auto">
          <a:xfrm>
            <a:off x="6324600" y="3276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41" name="Text Box 69"/>
          <p:cNvSpPr txBox="1">
            <a:spLocks noChangeArrowheads="1"/>
          </p:cNvSpPr>
          <p:nvPr/>
        </p:nvSpPr>
        <p:spPr bwMode="auto">
          <a:xfrm>
            <a:off x="6324600" y="2667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/>
                <a:latin typeface="Times" pitchFamily="-97" charset="0"/>
                <a:ea typeface="Osaka" pitchFamily="-97" charset="-128"/>
                <a:cs typeface="Osaka" pitchFamily="-97" charset="-128"/>
              </a:rPr>
              <a:t>Benchmark 6</a:t>
            </a:r>
            <a:endParaRPr lang="en-US" sz="1600">
              <a:effectLst/>
              <a:latin typeface="Times" pitchFamily="-97" charset="0"/>
              <a:ea typeface="Osaka" pitchFamily="-97" charset="-128"/>
              <a:cs typeface="Osaka" pitchFamily="-97" charset="-128"/>
            </a:endParaRPr>
          </a:p>
        </p:txBody>
      </p:sp>
      <p:sp>
        <p:nvSpPr>
          <p:cNvPr id="131142" name="Line 70"/>
          <p:cNvSpPr>
            <a:spLocks noChangeShapeType="1"/>
          </p:cNvSpPr>
          <p:nvPr/>
        </p:nvSpPr>
        <p:spPr bwMode="auto">
          <a:xfrm flipH="1">
            <a:off x="5715000" y="4038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43" name="Line 71"/>
          <p:cNvSpPr>
            <a:spLocks noChangeShapeType="1"/>
          </p:cNvSpPr>
          <p:nvPr/>
        </p:nvSpPr>
        <p:spPr bwMode="auto">
          <a:xfrm>
            <a:off x="5715000" y="3505200"/>
            <a:ext cx="0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44" name="Line 72"/>
          <p:cNvSpPr>
            <a:spLocks noChangeShapeType="1"/>
          </p:cNvSpPr>
          <p:nvPr/>
        </p:nvSpPr>
        <p:spPr bwMode="auto">
          <a:xfrm flipH="1" flipV="1">
            <a:off x="5791200" y="5257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45" name="Line 73"/>
          <p:cNvSpPr>
            <a:spLocks noChangeShapeType="1"/>
          </p:cNvSpPr>
          <p:nvPr/>
        </p:nvSpPr>
        <p:spPr bwMode="auto">
          <a:xfrm flipH="1" flipV="1">
            <a:off x="5791200" y="5715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46" name="Line 74"/>
          <p:cNvSpPr>
            <a:spLocks noChangeShapeType="1"/>
          </p:cNvSpPr>
          <p:nvPr/>
        </p:nvSpPr>
        <p:spPr bwMode="auto">
          <a:xfrm flipV="1">
            <a:off x="1524000" y="4495800"/>
            <a:ext cx="167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47" name="Line 75"/>
          <p:cNvSpPr>
            <a:spLocks noChangeShapeType="1"/>
          </p:cNvSpPr>
          <p:nvPr/>
        </p:nvSpPr>
        <p:spPr bwMode="auto">
          <a:xfrm flipV="1">
            <a:off x="1524000" y="33528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48" name="Line 76"/>
          <p:cNvSpPr>
            <a:spLocks noChangeShapeType="1"/>
          </p:cNvSpPr>
          <p:nvPr/>
        </p:nvSpPr>
        <p:spPr bwMode="auto">
          <a:xfrm flipV="1">
            <a:off x="1524000" y="23622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49" name="Line 77"/>
          <p:cNvSpPr>
            <a:spLocks noChangeShapeType="1"/>
          </p:cNvSpPr>
          <p:nvPr/>
        </p:nvSpPr>
        <p:spPr bwMode="auto">
          <a:xfrm flipV="1">
            <a:off x="1524000" y="14478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50" name="AutoShape 78"/>
          <p:cNvSpPr>
            <a:spLocks noChangeArrowheads="1"/>
          </p:cNvSpPr>
          <p:nvPr/>
        </p:nvSpPr>
        <p:spPr bwMode="auto">
          <a:xfrm>
            <a:off x="8305800" y="3048000"/>
            <a:ext cx="5334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51" name="AutoShape 79"/>
          <p:cNvSpPr>
            <a:spLocks noChangeArrowheads="1"/>
          </p:cNvSpPr>
          <p:nvPr/>
        </p:nvSpPr>
        <p:spPr bwMode="auto">
          <a:xfrm>
            <a:off x="8305800" y="4114800"/>
            <a:ext cx="5334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76200" y="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5BA31"/>
                </a:solidFill>
                <a:latin typeface="Times New Roman" pitchFamily="29" charset="0"/>
                <a:ea typeface="ＭＳ Ｐゴシック" pitchFamily="29" charset="-128"/>
                <a:cs typeface="ＭＳ Ｐゴシック" pitchFamily="29" charset="-128"/>
              </a:rPr>
              <a:t>Sample Reading Item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5BA31"/>
                </a:solidFill>
                <a:latin typeface="Times New Roman" pitchFamily="29" charset="0"/>
                <a:ea typeface="ＭＳ Ｐゴシック" pitchFamily="29" charset="-128"/>
                <a:cs typeface="ＭＳ Ｐゴシック" pitchFamily="29" charset="-128"/>
              </a:rPr>
              <a:t>French</a:t>
            </a:r>
          </a:p>
        </p:txBody>
      </p:sp>
      <p:pic>
        <p:nvPicPr>
          <p:cNvPr id="78851" name="Picture 3" descr="Fre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2400"/>
            <a:ext cx="6781800" cy="5681663"/>
          </a:xfrm>
          <a:prstGeom prst="rect">
            <a:avLst/>
          </a:prstGeom>
          <a:noFill/>
          <a:ln w="38100">
            <a:solidFill>
              <a:srgbClr val="CB0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0"/>
            <a:ext cx="8994775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184525" y="21701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/>
              <a:t>Level 3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791200" y="40386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/>
              <a:t>Level 4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3810000" y="2514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3810000" y="2514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3810000" y="25146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 flipV="1">
            <a:off x="5486400" y="3733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flipH="1" flipV="1">
            <a:off x="5410200" y="3276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272</Words>
  <Application>Microsoft Macintosh PowerPoint</Application>
  <PresentationFormat>On-screen Show (4:3)</PresentationFormat>
  <Paragraphs>86</Paragraphs>
  <Slides>19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 can structure lesson plans to help students reach goals</vt:lpstr>
      <vt:lpstr>Slide 2</vt:lpstr>
      <vt:lpstr>Slide 3</vt:lpstr>
      <vt:lpstr>Slide 4</vt:lpstr>
      <vt:lpstr>STAMP 101</vt:lpstr>
      <vt:lpstr>Slide 6</vt:lpstr>
      <vt:lpstr>Slide 7</vt:lpstr>
      <vt:lpstr>Slide 8</vt:lpstr>
      <vt:lpstr>Slide 9</vt:lpstr>
      <vt:lpstr>Slide 10</vt:lpstr>
      <vt:lpstr>Dan’s Writing</vt:lpstr>
      <vt:lpstr>Slide 12</vt:lpstr>
      <vt:lpstr>Slide 13</vt:lpstr>
      <vt:lpstr>I can ask for and understand directions to a public bathroom.</vt:lpstr>
      <vt:lpstr>Slide 15</vt:lpstr>
      <vt:lpstr>Slide 16</vt:lpstr>
      <vt:lpstr>Slide 17</vt:lpstr>
      <vt:lpstr>Slide 18</vt:lpstr>
      <vt:lpstr>Slide 19</vt:lpstr>
    </vt:vector>
  </TitlesOfParts>
  <Company>University of Oregon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Falsgraf</dc:creator>
  <cp:lastModifiedBy>Carl Falsgraf</cp:lastModifiedBy>
  <cp:revision>5</cp:revision>
  <dcterms:created xsi:type="dcterms:W3CDTF">2009-06-12T16:33:09Z</dcterms:created>
  <dcterms:modified xsi:type="dcterms:W3CDTF">2009-06-12T17:34:45Z</dcterms:modified>
</cp:coreProperties>
</file>